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82" r:id="rId6"/>
    <p:sldId id="279" r:id="rId7"/>
    <p:sldId id="257" r:id="rId8"/>
    <p:sldId id="281" r:id="rId9"/>
    <p:sldId id="284" r:id="rId10"/>
    <p:sldId id="285" r:id="rId11"/>
    <p:sldId id="266" r:id="rId12"/>
    <p:sldId id="275" r:id="rId13"/>
    <p:sldId id="262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9C6B6-4A16-46E3-8C7D-14B5F5BB5AF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8308B-5210-4569-8600-C43ACFE8F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29F17F9-C91B-44CF-B808-6BDCE30918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43" y="355362"/>
            <a:ext cx="1048929" cy="34571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1857CE-A3D1-4B3A-87AE-3E426F89FAE6}"/>
              </a:ext>
            </a:extLst>
          </p:cNvPr>
          <p:cNvCxnSpPr>
            <a:cxnSpLocks/>
          </p:cNvCxnSpPr>
          <p:nvPr userDrawn="1"/>
        </p:nvCxnSpPr>
        <p:spPr>
          <a:xfrm>
            <a:off x="228743" y="828697"/>
            <a:ext cx="87533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C9F0AA2-6BAF-47A4-AE40-70C926F1A36A}"/>
              </a:ext>
            </a:extLst>
          </p:cNvPr>
          <p:cNvSpPr txBox="1"/>
          <p:nvPr userDrawn="1"/>
        </p:nvSpPr>
        <p:spPr>
          <a:xfrm>
            <a:off x="7810524" y="355362"/>
            <a:ext cx="1104733" cy="47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38" dirty="0">
                <a:solidFill>
                  <a:srgbClr val="990033"/>
                </a:solidFill>
                <a:latin typeface="Garamond" panose="02020404030301010803" pitchFamily="18" charset="0"/>
              </a:rPr>
              <a:t>Division of Finance</a:t>
            </a:r>
          </a:p>
        </p:txBody>
      </p:sp>
    </p:spTree>
    <p:extLst>
      <p:ext uri="{BB962C8B-B14F-4D97-AF65-F5344CB8AC3E}">
        <p14:creationId xmlns:p14="http://schemas.microsoft.com/office/powerpoint/2010/main" val="3063901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49AF841-C2FC-407E-B9A6-CA3AF4452C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43" y="355362"/>
            <a:ext cx="1048929" cy="34571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8355153-F987-4B2E-B0A0-81CE8A409EA3}"/>
              </a:ext>
            </a:extLst>
          </p:cNvPr>
          <p:cNvCxnSpPr>
            <a:cxnSpLocks/>
          </p:cNvCxnSpPr>
          <p:nvPr userDrawn="1"/>
        </p:nvCxnSpPr>
        <p:spPr>
          <a:xfrm>
            <a:off x="228743" y="828697"/>
            <a:ext cx="87533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4A1A83E-2F2F-49BE-9800-DA6EBC714D38}"/>
              </a:ext>
            </a:extLst>
          </p:cNvPr>
          <p:cNvSpPr txBox="1"/>
          <p:nvPr userDrawn="1"/>
        </p:nvSpPr>
        <p:spPr>
          <a:xfrm>
            <a:off x="7810524" y="355362"/>
            <a:ext cx="1104733" cy="47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38" dirty="0">
                <a:solidFill>
                  <a:srgbClr val="990033"/>
                </a:solidFill>
                <a:latin typeface="Garamond" panose="02020404030301010803" pitchFamily="18" charset="0"/>
              </a:rPr>
              <a:t>Division of Finance</a:t>
            </a:r>
          </a:p>
        </p:txBody>
      </p:sp>
    </p:spTree>
    <p:extLst>
      <p:ext uri="{BB962C8B-B14F-4D97-AF65-F5344CB8AC3E}">
        <p14:creationId xmlns:p14="http://schemas.microsoft.com/office/powerpoint/2010/main" val="340615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3BD445B-E0B8-4454-B93F-A8AC521397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43" y="355362"/>
            <a:ext cx="1048929" cy="34571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3E769F-1FCA-4383-BA1E-FB06F6F2DB54}"/>
              </a:ext>
            </a:extLst>
          </p:cNvPr>
          <p:cNvCxnSpPr>
            <a:cxnSpLocks/>
          </p:cNvCxnSpPr>
          <p:nvPr userDrawn="1"/>
        </p:nvCxnSpPr>
        <p:spPr>
          <a:xfrm>
            <a:off x="228743" y="828697"/>
            <a:ext cx="87533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1A61B49-3EE7-4D0D-A7E8-F28BD62741C5}"/>
              </a:ext>
            </a:extLst>
          </p:cNvPr>
          <p:cNvSpPr txBox="1"/>
          <p:nvPr userDrawn="1"/>
        </p:nvSpPr>
        <p:spPr>
          <a:xfrm>
            <a:off x="7810524" y="355362"/>
            <a:ext cx="1104733" cy="47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38" dirty="0">
                <a:solidFill>
                  <a:srgbClr val="990033"/>
                </a:solidFill>
                <a:latin typeface="Garamond" panose="02020404030301010803" pitchFamily="18" charset="0"/>
              </a:rPr>
              <a:t>Division of Finance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14EE85-2E53-4BA2-99FE-B44F62A51E0C}"/>
              </a:ext>
            </a:extLst>
          </p:cNvPr>
          <p:cNvCxnSpPr>
            <a:cxnSpLocks/>
          </p:cNvCxnSpPr>
          <p:nvPr userDrawn="1"/>
        </p:nvCxnSpPr>
        <p:spPr>
          <a:xfrm>
            <a:off x="228743" y="6502637"/>
            <a:ext cx="868651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13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5B252B5-A0F0-4EFC-BB64-E03AB1DE08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43" y="355362"/>
            <a:ext cx="1048929" cy="34571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B3D26A-1471-43AE-AD6F-163BE5DBFC64}"/>
              </a:ext>
            </a:extLst>
          </p:cNvPr>
          <p:cNvCxnSpPr>
            <a:cxnSpLocks/>
          </p:cNvCxnSpPr>
          <p:nvPr userDrawn="1"/>
        </p:nvCxnSpPr>
        <p:spPr>
          <a:xfrm>
            <a:off x="228743" y="828697"/>
            <a:ext cx="87533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E980667-94A9-4800-AB6A-ABAF705F9127}"/>
              </a:ext>
            </a:extLst>
          </p:cNvPr>
          <p:cNvSpPr txBox="1"/>
          <p:nvPr userDrawn="1"/>
        </p:nvSpPr>
        <p:spPr>
          <a:xfrm>
            <a:off x="7810524" y="355362"/>
            <a:ext cx="1104733" cy="47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38" dirty="0">
                <a:solidFill>
                  <a:srgbClr val="990033"/>
                </a:solidFill>
                <a:latin typeface="Garamond" panose="02020404030301010803" pitchFamily="18" charset="0"/>
              </a:rPr>
              <a:t>Division of Finance</a:t>
            </a:r>
          </a:p>
        </p:txBody>
      </p:sp>
    </p:spTree>
    <p:extLst>
      <p:ext uri="{BB962C8B-B14F-4D97-AF65-F5344CB8AC3E}">
        <p14:creationId xmlns:p14="http://schemas.microsoft.com/office/powerpoint/2010/main" val="293462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FBE6700-3AE8-4773-B3AD-85125C683E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43" y="355362"/>
            <a:ext cx="1048929" cy="34571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F869A5-7E86-4424-80AD-B3EAE98CDEB2}"/>
              </a:ext>
            </a:extLst>
          </p:cNvPr>
          <p:cNvCxnSpPr>
            <a:cxnSpLocks/>
          </p:cNvCxnSpPr>
          <p:nvPr userDrawn="1"/>
        </p:nvCxnSpPr>
        <p:spPr>
          <a:xfrm>
            <a:off x="228743" y="828697"/>
            <a:ext cx="87533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A43AA6B-3E8D-492A-BF3F-B5ED430F15CF}"/>
              </a:ext>
            </a:extLst>
          </p:cNvPr>
          <p:cNvSpPr txBox="1"/>
          <p:nvPr userDrawn="1"/>
        </p:nvSpPr>
        <p:spPr>
          <a:xfrm>
            <a:off x="7810524" y="355362"/>
            <a:ext cx="1104733" cy="47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38" dirty="0">
                <a:solidFill>
                  <a:srgbClr val="990033"/>
                </a:solidFill>
                <a:latin typeface="Garamond" panose="02020404030301010803" pitchFamily="18" charset="0"/>
              </a:rPr>
              <a:t>Division of Finance</a:t>
            </a:r>
          </a:p>
        </p:txBody>
      </p:sp>
    </p:spTree>
    <p:extLst>
      <p:ext uri="{BB962C8B-B14F-4D97-AF65-F5344CB8AC3E}">
        <p14:creationId xmlns:p14="http://schemas.microsoft.com/office/powerpoint/2010/main" val="287354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549D4E8-0DEC-4E13-8804-D1EF439712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43" y="355362"/>
            <a:ext cx="1048929" cy="34571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AF4831-D8BC-4F00-8F22-534D817FDFC0}"/>
              </a:ext>
            </a:extLst>
          </p:cNvPr>
          <p:cNvCxnSpPr>
            <a:cxnSpLocks/>
          </p:cNvCxnSpPr>
          <p:nvPr userDrawn="1"/>
        </p:nvCxnSpPr>
        <p:spPr>
          <a:xfrm>
            <a:off x="228743" y="828697"/>
            <a:ext cx="87533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BE194C9-1B97-4248-973A-B698DC918FA7}"/>
              </a:ext>
            </a:extLst>
          </p:cNvPr>
          <p:cNvSpPr txBox="1"/>
          <p:nvPr userDrawn="1"/>
        </p:nvSpPr>
        <p:spPr>
          <a:xfrm>
            <a:off x="7810524" y="355362"/>
            <a:ext cx="1104733" cy="47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38" dirty="0">
                <a:solidFill>
                  <a:srgbClr val="990033"/>
                </a:solidFill>
                <a:latin typeface="Garamond" panose="02020404030301010803" pitchFamily="18" charset="0"/>
              </a:rPr>
              <a:t>Division of Finance</a:t>
            </a:r>
          </a:p>
        </p:txBody>
      </p:sp>
    </p:spTree>
    <p:extLst>
      <p:ext uri="{BB962C8B-B14F-4D97-AF65-F5344CB8AC3E}">
        <p14:creationId xmlns:p14="http://schemas.microsoft.com/office/powerpoint/2010/main" val="257536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98DEF-094A-48F7-8D59-971DE789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249E0-9E5A-4C15-A8F8-FA2B033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BC00-C7EF-4425-9190-1556C879CD1D}" type="datetime1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59EB57-34E1-4376-88A8-4DFD598B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935E1-5610-4B1A-9468-D4F85FAB7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B010-393D-4B04-B7FA-739316DB3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5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61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4BC00-C7EF-4425-9190-1556C879CD1D}" type="datetime1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B010-393D-4B04-B7FA-739316DB3E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FD0CE4-E5FC-4813-91FE-9424CD04FDD3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43" y="355362"/>
            <a:ext cx="1048929" cy="345715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6D0B36-3A69-4929-AC67-D569EA2B5334}"/>
              </a:ext>
            </a:extLst>
          </p:cNvPr>
          <p:cNvCxnSpPr>
            <a:cxnSpLocks/>
          </p:cNvCxnSpPr>
          <p:nvPr userDrawn="1"/>
        </p:nvCxnSpPr>
        <p:spPr>
          <a:xfrm>
            <a:off x="228743" y="828697"/>
            <a:ext cx="875333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B0432-0A72-4651-A925-EB370F443ECF}"/>
              </a:ext>
            </a:extLst>
          </p:cNvPr>
          <p:cNvSpPr txBox="1"/>
          <p:nvPr userDrawn="1"/>
        </p:nvSpPr>
        <p:spPr>
          <a:xfrm>
            <a:off x="7810524" y="355362"/>
            <a:ext cx="1104733" cy="47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38" dirty="0">
                <a:solidFill>
                  <a:srgbClr val="990033"/>
                </a:solidFill>
                <a:latin typeface="Garamond" panose="02020404030301010803" pitchFamily="18" charset="0"/>
              </a:rPr>
              <a:t>Division of Finance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DAF0EA-5406-405B-8E23-3EDE31D018B3}"/>
              </a:ext>
            </a:extLst>
          </p:cNvPr>
          <p:cNvCxnSpPr>
            <a:cxnSpLocks/>
          </p:cNvCxnSpPr>
          <p:nvPr userDrawn="1"/>
        </p:nvCxnSpPr>
        <p:spPr>
          <a:xfrm>
            <a:off x="228743" y="6356351"/>
            <a:ext cx="8686514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06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cid.org/" TargetMode="External"/><Relationship Id="rId2" Type="http://schemas.openxmlformats.org/officeDocument/2006/relationships/hyperlink" Target="https://www.ncbi.nlm.nih.gov/books/NBK15449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sf.gov/bfa/dias/policy/cps.jsp" TargetMode="External"/><Relationship Id="rId4" Type="http://schemas.openxmlformats.org/officeDocument/2006/relationships/hyperlink" Target="https://www.nsf.gov/bfa/dias/policy/biosketch.js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sa=t&amp;rct=j&amp;q=&amp;esrc=s&amp;source=web&amp;cd=&amp;ved=2ahUKEwjjoZCHj4DsAhVEh-AKHcTCDjwQFjAAegQIBxAB&amp;url=https%3A%2F%2Fwww.nsf.gov%2Fbfa%2Fdias%2Fpolicy%2Fpapp%2Fpappg20_1%2Ffaqs_cps20_1.pdf&amp;usg=AOvVaw10i7XLwiM_gQcYtAbiSAn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bfa/dias/policy/cps.jsp." TargetMode="External"/><Relationship Id="rId2" Type="http://schemas.openxmlformats.org/officeDocument/2006/relationships/hyperlink" Target="https://www.nsf.gov/bfa/dias/policy/biosketch.j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CAFFD-336D-4E69-B0FC-CF6971C4097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pPr algn="ctr"/>
            <a:r>
              <a:rPr lang="en-US" dirty="0"/>
              <a:t>Virtual Pop-Up Session</a:t>
            </a:r>
            <a:br>
              <a:rPr lang="en-US" dirty="0"/>
            </a:br>
            <a:r>
              <a:rPr lang="en-US" dirty="0"/>
              <a:t>NSF Recent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98BC0-3AF0-4C20-9DAA-CF623B11D11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42900" y="3610426"/>
            <a:ext cx="8705850" cy="23875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Zoom – September 24, 2020</a:t>
            </a:r>
            <a:br>
              <a:rPr lang="en-US" dirty="0"/>
            </a:br>
            <a:r>
              <a:rPr lang="en-US" dirty="0"/>
              <a:t>Office of Research 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Presenters:</a:t>
            </a:r>
          </a:p>
          <a:p>
            <a:pPr marL="0" indent="0">
              <a:buNone/>
            </a:pPr>
            <a:r>
              <a:rPr lang="en-US" sz="2400" dirty="0"/>
              <a:t>Jim Clavin, Associate Director, Post-Award</a:t>
            </a:r>
          </a:p>
          <a:p>
            <a:pPr marL="0" indent="0">
              <a:buNone/>
            </a:pPr>
            <a:r>
              <a:rPr lang="en-US" sz="2400" dirty="0"/>
              <a:t>Missy Peloso, Associate Vice Provost/Associate Vice President</a:t>
            </a:r>
          </a:p>
          <a:p>
            <a:pPr marL="0" indent="0">
              <a:buNone/>
            </a:pPr>
            <a:r>
              <a:rPr lang="en-US" sz="2400" dirty="0"/>
              <a:t>Carolyn Poerio,  Director, Pre-Award Services</a:t>
            </a:r>
          </a:p>
        </p:txBody>
      </p:sp>
    </p:spTree>
    <p:extLst>
      <p:ext uri="{BB962C8B-B14F-4D97-AF65-F5344CB8AC3E}">
        <p14:creationId xmlns:p14="http://schemas.microsoft.com/office/powerpoint/2010/main" val="74562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90F3-9976-4C4E-9851-F05A3F8664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681037"/>
            <a:ext cx="7886700" cy="1325563"/>
          </a:xfrm>
        </p:spPr>
        <p:txBody>
          <a:bodyPr/>
          <a:lstStyle/>
          <a:p>
            <a:r>
              <a:rPr lang="en-US" dirty="0"/>
              <a:t>Resources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63A3A-3F1E-48F1-B508-D2C0D2FBD63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My NCBI Education on </a:t>
            </a:r>
            <a:r>
              <a:rPr lang="en-US" dirty="0" err="1"/>
              <a:t>SciENcv</a:t>
            </a:r>
            <a:r>
              <a:rPr lang="en-US" dirty="0"/>
              <a:t> - </a:t>
            </a:r>
            <a:r>
              <a:rPr lang="en-US" dirty="0">
                <a:hlinkClick r:id="rId2"/>
              </a:rPr>
              <a:t>https://www.ncbi.nlm.nih.gov/books/NBK154494/</a:t>
            </a:r>
            <a:endParaRPr lang="en-US" dirty="0"/>
          </a:p>
          <a:p>
            <a:r>
              <a:rPr lang="en-US" dirty="0"/>
              <a:t>More information on ORCID – </a:t>
            </a:r>
            <a:r>
              <a:rPr lang="en-US" dirty="0">
                <a:hlinkClick r:id="rId3"/>
              </a:rPr>
              <a:t>www.orcid.org</a:t>
            </a:r>
            <a:endParaRPr lang="en-US" dirty="0"/>
          </a:p>
          <a:p>
            <a:r>
              <a:rPr lang="en-US" dirty="0"/>
              <a:t>NSF </a:t>
            </a:r>
            <a:r>
              <a:rPr lang="en-US" dirty="0" err="1"/>
              <a:t>Biosketches</a:t>
            </a:r>
            <a:r>
              <a:rPr lang="en-US" dirty="0"/>
              <a:t> Website: </a:t>
            </a:r>
            <a:r>
              <a:rPr lang="en-US" dirty="0">
                <a:hlinkClick r:id="rId4"/>
              </a:rPr>
              <a:t>https://www.nsf.gov/bfa/dias/policy/biosketch.jsp</a:t>
            </a:r>
            <a:endParaRPr lang="en-US" dirty="0"/>
          </a:p>
          <a:p>
            <a:r>
              <a:rPr lang="en-US" dirty="0"/>
              <a:t>NSF Current &amp; Pending Website:</a:t>
            </a:r>
            <a:br>
              <a:rPr lang="en-US" dirty="0"/>
            </a:br>
            <a:r>
              <a:rPr lang="en-US" dirty="0">
                <a:hlinkClick r:id="rId5"/>
              </a:rPr>
              <a:t>https://www.nsf.gov/bfa/dias/policy/cps.jsp</a:t>
            </a:r>
            <a:endParaRPr lang="en-US" dirty="0"/>
          </a:p>
          <a:p>
            <a:r>
              <a:rPr lang="en-US" dirty="0"/>
              <a:t>Penn Biomedical Library:</a:t>
            </a:r>
            <a:br>
              <a:rPr lang="en-US" dirty="0"/>
            </a:br>
            <a:r>
              <a:rPr lang="en-US" dirty="0"/>
              <a:t>Manuel de la Cruz Gutiérrez, PhD, MLS</a:t>
            </a:r>
            <a:br>
              <a:rPr lang="en-US" dirty="0"/>
            </a:br>
            <a:r>
              <a:rPr lang="en-US" dirty="0"/>
              <a:t>dmanuel@pobox.upenn.edu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937CD-CB98-4E5B-91AF-E47110226B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31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90F3-9976-4C4E-9851-F05A3F8664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681037"/>
            <a:ext cx="7886700" cy="1325563"/>
          </a:xfrm>
        </p:spPr>
        <p:txBody>
          <a:bodyPr/>
          <a:lstStyle/>
          <a:p>
            <a:r>
              <a:rPr lang="en-US" dirty="0"/>
              <a:t>Follow-Up Questions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63A3A-3F1E-48F1-B508-D2C0D2FBD63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 you have a sample of the new C&amp;P document?</a:t>
            </a:r>
          </a:p>
          <a:p>
            <a:pPr lvl="1"/>
            <a:r>
              <a:rPr lang="en-US" dirty="0"/>
              <a:t>The new C&amp;P documents don’t look different, rather they allow NSF to extract data in an XML format and NSF has clarified expectations around content. See NSF C&amp;P link on </a:t>
            </a:r>
            <a:r>
              <a:rPr lang="en-US"/>
              <a:t>Resources page.</a:t>
            </a:r>
            <a:endParaRPr lang="en-US" dirty="0"/>
          </a:p>
          <a:p>
            <a:r>
              <a:rPr lang="en-US" dirty="0"/>
              <a:t>The names of the two prohibited Chinese telecommunications manufacturers that Missy mentioned:</a:t>
            </a:r>
          </a:p>
          <a:p>
            <a:pPr lvl="1"/>
            <a:r>
              <a:rPr lang="en-US" dirty="0"/>
              <a:t>Huawei</a:t>
            </a:r>
          </a:p>
          <a:p>
            <a:pPr lvl="1"/>
            <a:r>
              <a:rPr lang="en-US" dirty="0"/>
              <a:t>ZTE</a:t>
            </a:r>
          </a:p>
          <a:p>
            <a:r>
              <a:rPr lang="en-US" dirty="0"/>
              <a:t>Are there limits on the number of people a PI can delegate in </a:t>
            </a:r>
            <a:r>
              <a:rPr lang="en-US" dirty="0" err="1"/>
              <a:t>SciENcv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There is no limit on the number of delegates.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937CD-CB98-4E5B-91AF-E47110226B6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5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898B9-DD94-42DB-ABF4-8194487FA2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4375" y="681037"/>
            <a:ext cx="7886700" cy="1325563"/>
          </a:xfrm>
        </p:spPr>
        <p:txBody>
          <a:bodyPr/>
          <a:lstStyle/>
          <a:p>
            <a:r>
              <a:rPr lang="en-US" dirty="0"/>
              <a:t>Phasing out </a:t>
            </a:r>
            <a:r>
              <a:rPr lang="en-US" dirty="0" err="1"/>
              <a:t>FastLane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0D6A-C46B-4D8E-A9DE-C9620637B8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1975" y="2101850"/>
            <a:ext cx="7886700" cy="435133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Times New Roman" panose="02020603050405020304" pitchFamily="18" charset="0"/>
              </a:rPr>
              <a:t>Fastlane will be sunsetting by 2022</a:t>
            </a:r>
            <a:endParaRPr lang="en-US" sz="32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3CBB3-5F41-458E-83B9-9BC43F95322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8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0BF89-F9E1-4C0F-8BE8-013634FC5F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50006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Recent NSF Audit –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5185E-9428-4D3A-A1F7-3C56CBFF27E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Prior Approvals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Subcontracts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Participant Support Costs – re-budgeting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Admin Costs not included in Budget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Modify/Changes in approved Cost Share/Match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Documentation and Allocation of Expenses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Timely Effort Certification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Admin Salary/Costs not included within original Budget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Maintain Period of Performance Activity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B458D-040B-4D94-BC1E-F3B43F889EA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898B9-DD94-42DB-ABF4-8194487FA2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4375" y="681037"/>
            <a:ext cx="7886700" cy="1325563"/>
          </a:xfrm>
        </p:spPr>
        <p:txBody>
          <a:bodyPr/>
          <a:lstStyle/>
          <a:p>
            <a:r>
              <a:rPr lang="en-US" dirty="0"/>
              <a:t>2020 PAPPG Enforcement Begins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0D6A-C46B-4D8E-A9DE-C9620637B8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1975" y="2101850"/>
            <a:ext cx="7886700" cy="435133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Starting October 5, NSF will be enforcing 2020 PAPPG</a:t>
            </a:r>
            <a:endParaRPr lang="en-US" sz="24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Times New Roman" panose="02020603050405020304" pitchFamily="18" charset="0"/>
              </a:rPr>
              <a:t>No longer a requirement to provide reason for requesting exclusion of a potential reviewer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Times New Roman" panose="02020603050405020304" pitchFamily="18" charset="0"/>
              </a:rPr>
              <a:t>Conference proposals require inclusion of complaint submission and resolution process as well as code of conduct for participants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Times New Roman" panose="02020603050405020304" pitchFamily="18" charset="0"/>
              </a:rPr>
              <a:t>30 Day prior notification of changes of/ effort changes of PD/PI (30 days in advance generally)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ea typeface="Times New Roman" panose="02020603050405020304" pitchFamily="18" charset="0"/>
              </a:rPr>
              <a:t>Format changes for </a:t>
            </a:r>
            <a:r>
              <a:rPr lang="en-US" dirty="0" err="1">
                <a:effectLst/>
                <a:ea typeface="Times New Roman" panose="02020603050405020304" pitchFamily="18" charset="0"/>
              </a:rPr>
              <a:t>biosketch</a:t>
            </a:r>
            <a:r>
              <a:rPr lang="en-US" dirty="0">
                <a:effectLst/>
                <a:ea typeface="Times New Roman" panose="02020603050405020304" pitchFamily="18" charset="0"/>
              </a:rPr>
              <a:t>/current and pending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3CBB3-5F41-458E-83B9-9BC43F95322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02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898B9-DD94-42DB-ABF4-8194487FA2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5325" y="776287"/>
            <a:ext cx="7886700" cy="1325563"/>
          </a:xfrm>
        </p:spPr>
        <p:txBody>
          <a:bodyPr/>
          <a:lstStyle/>
          <a:p>
            <a:r>
              <a:rPr lang="en-US" dirty="0"/>
              <a:t>Format Changes </a:t>
            </a:r>
            <a:r>
              <a:rPr lang="en-US" dirty="0" err="1"/>
              <a:t>Biosketch</a:t>
            </a:r>
            <a:r>
              <a:rPr lang="en-US" dirty="0"/>
              <a:t>/Current &amp; 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E0D6A-C46B-4D8E-A9DE-C9620637B8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1975" y="2101850"/>
            <a:ext cx="7886700" cy="435133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Biosketch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to include all titled academic, professional or institutional positions whether or not renumeration is received.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Times New Roman" panose="02020603050405020304" pitchFamily="18" charset="0"/>
              </a:rPr>
              <a:t>Current and Pending to include all resources made available to an individual in support of his/her research efforts regardless of whether or not they have monetary value.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Times New Roman" panose="02020603050405020304" pitchFamily="18" charset="0"/>
              </a:rPr>
              <a:t>Format must also be used to update current support on RPPRs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Times New Roman" panose="02020603050405020304" pitchFamily="18" charset="0"/>
                <a:hlinkClick r:id="rId2"/>
              </a:rPr>
              <a:t>NSF FAQs on Current &amp; Pending</a:t>
            </a:r>
            <a:endParaRPr lang="en-US" sz="2400" dirty="0"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3CBB3-5F41-458E-83B9-9BC43F95322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3CBB3-5F41-458E-83B9-9BC43F95322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4D6C88-7224-4397-B27F-7001B65E0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699" y="947737"/>
            <a:ext cx="5534025" cy="572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47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C4264-0020-4DAC-BB82-1F63106A53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en-US" dirty="0"/>
              <a:t>New Required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3FCE9-060F-4746-80F4-4F5F9A49044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NSF will only accept </a:t>
            </a:r>
            <a:r>
              <a:rPr lang="en-US" dirty="0" err="1"/>
              <a:t>biosketches</a:t>
            </a:r>
            <a:r>
              <a:rPr lang="en-US" dirty="0"/>
              <a:t> and Current &amp; Pending Support in two formats, </a:t>
            </a:r>
            <a:r>
              <a:rPr lang="en-US" dirty="0" err="1"/>
              <a:t>SciENcv</a:t>
            </a:r>
            <a:r>
              <a:rPr lang="en-US" dirty="0"/>
              <a:t> generated or a version using an NSF fillable PDF.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NSF-approved fillable PDF </a:t>
            </a:r>
            <a:r>
              <a:rPr lang="en-US" dirty="0" err="1"/>
              <a:t>Biosketch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>
                <a:hlinkClick r:id="rId2"/>
              </a:rPr>
              <a:t>https://www.nsf.gov/bfa/dias/policy/biosketch.jsp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NSF-approved fillable PDF Current &amp; Pending:</a:t>
            </a:r>
            <a:br>
              <a:rPr lang="en-US" dirty="0"/>
            </a:br>
            <a:r>
              <a:rPr lang="en-US" dirty="0">
                <a:hlinkClick r:id="rId3"/>
              </a:rPr>
              <a:t>https://www.nsf.gov/bfa/dias/policy/cps.jsp. 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SciENcv</a:t>
            </a:r>
            <a:r>
              <a:rPr lang="en-US" dirty="0"/>
              <a:t> is trending towards industry standard.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73A83-D77C-4F76-8F1A-AC176C83517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6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5687-F186-4E6B-85E4-BDE8657D3D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597737"/>
            <a:ext cx="7886700" cy="1325563"/>
          </a:xfrm>
        </p:spPr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SciENcv</a:t>
            </a:r>
            <a:r>
              <a:rPr lang="en-US" dirty="0"/>
              <a:t>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B491D-775D-4ACF-A5CC-06B183D08D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01AAF0-5123-4BC3-9DEB-B382C49FF132}"/>
              </a:ext>
            </a:extLst>
          </p:cNvPr>
          <p:cNvSpPr/>
          <p:nvPr/>
        </p:nvSpPr>
        <p:spPr>
          <a:xfrm>
            <a:off x="628650" y="3346538"/>
            <a:ext cx="1745741" cy="1469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Existing Sources</a:t>
            </a:r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ORCID</a:t>
            </a:r>
          </a:p>
          <a:p>
            <a:pPr algn="ctr"/>
            <a:r>
              <a:rPr lang="en-US" sz="1350" dirty="0"/>
              <a:t>Research.gov</a:t>
            </a:r>
          </a:p>
          <a:p>
            <a:pPr algn="ctr"/>
            <a:r>
              <a:rPr lang="en-US" sz="1350" dirty="0" err="1"/>
              <a:t>eRA</a:t>
            </a:r>
            <a:r>
              <a:rPr lang="en-US" sz="1350" dirty="0"/>
              <a:t> Commons</a:t>
            </a:r>
          </a:p>
          <a:p>
            <a:pPr algn="ctr"/>
            <a:r>
              <a:rPr lang="en-US" sz="1350" dirty="0"/>
              <a:t>NCBI My Bibliography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39AB19-9FBF-40CD-A914-698F6FD0BCE7}"/>
              </a:ext>
            </a:extLst>
          </p:cNvPr>
          <p:cNvSpPr/>
          <p:nvPr/>
        </p:nvSpPr>
        <p:spPr>
          <a:xfrm>
            <a:off x="2722145" y="2259405"/>
            <a:ext cx="1745741" cy="3041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SciENcv</a:t>
            </a:r>
            <a:r>
              <a:rPr lang="en-US" dirty="0"/>
              <a:t> Extracts</a:t>
            </a:r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IDs</a:t>
            </a:r>
          </a:p>
          <a:p>
            <a:pPr algn="ctr"/>
            <a:r>
              <a:rPr lang="en-US" sz="1350" dirty="0"/>
              <a:t>Name </a:t>
            </a:r>
          </a:p>
          <a:p>
            <a:pPr algn="ctr"/>
            <a:r>
              <a:rPr lang="en-US" sz="1350" dirty="0"/>
              <a:t>Affiliations</a:t>
            </a:r>
          </a:p>
          <a:p>
            <a:pPr algn="ctr"/>
            <a:r>
              <a:rPr lang="en-US" sz="1350" dirty="0"/>
              <a:t>Education</a:t>
            </a:r>
          </a:p>
          <a:p>
            <a:pPr algn="ctr"/>
            <a:r>
              <a:rPr lang="en-US" sz="1350" dirty="0"/>
              <a:t>Honors </a:t>
            </a:r>
          </a:p>
          <a:p>
            <a:pPr algn="ctr"/>
            <a:r>
              <a:rPr lang="en-US" sz="1350" dirty="0"/>
              <a:t>Awards</a:t>
            </a:r>
          </a:p>
          <a:p>
            <a:pPr algn="ctr"/>
            <a:r>
              <a:rPr lang="en-US" sz="1350" dirty="0"/>
              <a:t>Publications</a:t>
            </a:r>
          </a:p>
          <a:p>
            <a:pPr algn="ctr"/>
            <a:r>
              <a:rPr lang="en-US" sz="1350" dirty="0"/>
              <a:t>Collaborators</a:t>
            </a:r>
          </a:p>
          <a:p>
            <a:pPr algn="ctr"/>
            <a:r>
              <a:rPr lang="en-US" sz="1350" dirty="0"/>
              <a:t>patents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A2B29C-857C-4F23-A159-36E9A89B3B7E}"/>
              </a:ext>
            </a:extLst>
          </p:cNvPr>
          <p:cNvSpPr/>
          <p:nvPr/>
        </p:nvSpPr>
        <p:spPr>
          <a:xfrm>
            <a:off x="4745877" y="2822731"/>
            <a:ext cx="1745741" cy="2070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Researcher Provides</a:t>
            </a:r>
          </a:p>
          <a:p>
            <a:pPr algn="ctr"/>
            <a:endParaRPr lang="en-US" sz="1350" dirty="0"/>
          </a:p>
          <a:p>
            <a:pPr algn="ctr"/>
            <a:r>
              <a:rPr lang="en-US" sz="1350" dirty="0"/>
              <a:t>Personal Statement</a:t>
            </a:r>
          </a:p>
          <a:p>
            <a:pPr algn="ctr"/>
            <a:r>
              <a:rPr lang="en-US" sz="1350" dirty="0"/>
              <a:t>Contributions to science</a:t>
            </a:r>
          </a:p>
          <a:p>
            <a:pPr algn="ctr"/>
            <a:endParaRPr lang="en-US" sz="13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63066B-CF9F-496B-BAF1-54CD8A1A751E}"/>
              </a:ext>
            </a:extLst>
          </p:cNvPr>
          <p:cNvSpPr/>
          <p:nvPr/>
        </p:nvSpPr>
        <p:spPr>
          <a:xfrm>
            <a:off x="6769609" y="2822731"/>
            <a:ext cx="1745741" cy="2070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SciENcv</a:t>
            </a:r>
            <a:r>
              <a:rPr lang="en-US" dirty="0"/>
              <a:t> Generates</a:t>
            </a:r>
          </a:p>
          <a:p>
            <a:pPr algn="ctr"/>
            <a:endParaRPr lang="en-US" dirty="0"/>
          </a:p>
          <a:p>
            <a:pPr algn="ctr"/>
            <a:r>
              <a:rPr lang="en-US" sz="1350" dirty="0"/>
              <a:t>NSF </a:t>
            </a:r>
            <a:r>
              <a:rPr lang="en-US" sz="1350" dirty="0" err="1"/>
              <a:t>Biosketches</a:t>
            </a:r>
            <a:br>
              <a:rPr lang="en-US" sz="1350" dirty="0"/>
            </a:br>
            <a:r>
              <a:rPr lang="en-US" sz="1350" dirty="0"/>
              <a:t>NSF Current &amp; Pending</a:t>
            </a:r>
          </a:p>
          <a:p>
            <a:pPr algn="ctr"/>
            <a:r>
              <a:rPr lang="en-US" sz="1350" dirty="0"/>
              <a:t>NIH </a:t>
            </a:r>
            <a:r>
              <a:rPr lang="en-US" sz="1350" dirty="0" err="1"/>
              <a:t>Biosketches</a:t>
            </a:r>
            <a:endParaRPr lang="en-US" sz="1350" dirty="0"/>
          </a:p>
          <a:p>
            <a:pPr algn="ctr"/>
            <a:r>
              <a:rPr lang="en-US" sz="1350" dirty="0"/>
              <a:t>IES </a:t>
            </a:r>
            <a:r>
              <a:rPr lang="en-US" sz="1350" dirty="0" err="1"/>
              <a:t>Biosketches</a:t>
            </a:r>
            <a:endParaRPr lang="en-US" sz="1350" dirty="0"/>
          </a:p>
          <a:p>
            <a:pPr algn="ctr"/>
            <a:endParaRPr lang="en-US" sz="135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1BB5018-06D8-47D3-A0B4-BCC948BF982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3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D483F-1BF6-4DD6-AA96-3B4D644397B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681037"/>
            <a:ext cx="7886700" cy="1325563"/>
          </a:xfrm>
        </p:spPr>
        <p:txBody>
          <a:bodyPr/>
          <a:lstStyle/>
          <a:p>
            <a:r>
              <a:rPr lang="en-US" dirty="0"/>
              <a:t>Basic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BC937-2398-4E94-8B3A-D1E97F94FAE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Login to My NCBI, click on </a:t>
            </a:r>
            <a:r>
              <a:rPr lang="en-US" dirty="0" err="1"/>
              <a:t>SciENcv</a:t>
            </a:r>
            <a:endParaRPr lang="en-US" dirty="0"/>
          </a:p>
          <a:p>
            <a:r>
              <a:rPr lang="en-US" dirty="0"/>
              <a:t>Choose Create a New Document and name it</a:t>
            </a:r>
            <a:br>
              <a:rPr lang="en-US" dirty="0"/>
            </a:br>
            <a:r>
              <a:rPr lang="en-US" dirty="0"/>
              <a:t> - From Scratch </a:t>
            </a:r>
            <a:br>
              <a:rPr lang="en-US" dirty="0"/>
            </a:br>
            <a:r>
              <a:rPr lang="en-US" dirty="0"/>
              <a:t> - From an Existing Source</a:t>
            </a:r>
            <a:br>
              <a:rPr lang="en-US" dirty="0"/>
            </a:br>
            <a:r>
              <a:rPr lang="en-US" dirty="0"/>
              <a:t> - From an Existing Document</a:t>
            </a:r>
          </a:p>
          <a:p>
            <a:r>
              <a:rPr lang="en-US" dirty="0"/>
              <a:t>Select the Type of Document (NSF Bio or C&amp;P, NIH, IES)</a:t>
            </a:r>
          </a:p>
          <a:p>
            <a:r>
              <a:rPr lang="en-US" dirty="0"/>
              <a:t>Edit information in </a:t>
            </a:r>
            <a:r>
              <a:rPr lang="en-US" dirty="0" err="1"/>
              <a:t>SciENcv</a:t>
            </a:r>
            <a:r>
              <a:rPr lang="en-US" dirty="0"/>
              <a:t>.</a:t>
            </a:r>
          </a:p>
          <a:p>
            <a:r>
              <a:rPr lang="en-US" dirty="0"/>
              <a:t>Download the file and upload into proposal system.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F50BED-2D2D-46B0-9CDE-71B6A4ECDAF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8B7B010-393D-4B04-B7FA-739316DB3E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4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B09EC300AB8C42A93EC5676973ACFD" ma:contentTypeVersion="7" ma:contentTypeDescription="Create a new document." ma:contentTypeScope="" ma:versionID="79ca212034115d0ecda95773842d2db0">
  <xsd:schema xmlns:xsd="http://www.w3.org/2001/XMLSchema" xmlns:xs="http://www.w3.org/2001/XMLSchema" xmlns:p="http://schemas.microsoft.com/office/2006/metadata/properties" xmlns:ns3="ee9feb7c-f9c7-44f1-815f-923df180ba96" xmlns:ns4="368a5737-27d4-44fd-bb4a-d11cab61cbf9" targetNamespace="http://schemas.microsoft.com/office/2006/metadata/properties" ma:root="true" ma:fieldsID="bd5325739dc68616ce13a96c7c59ce17" ns3:_="" ns4:_="">
    <xsd:import namespace="ee9feb7c-f9c7-44f1-815f-923df180ba96"/>
    <xsd:import namespace="368a5737-27d4-44fd-bb4a-d11cab61cbf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9feb7c-f9c7-44f1-815f-923df180ba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a5737-27d4-44fd-bb4a-d11cab61cb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7E19FF-3F3B-4259-97C2-11449B9B8FE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32108C-AEB8-4892-B04B-0720B8A4B5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A7A649-9571-4CA8-959E-1964432D8B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9feb7c-f9c7-44f1-815f-923df180ba96"/>
    <ds:schemaRef ds:uri="368a5737-27d4-44fd-bb4a-d11cab61cb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1037</TotalTime>
  <Words>656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Garamond</vt:lpstr>
      <vt:lpstr>Symbol</vt:lpstr>
      <vt:lpstr>Office Theme</vt:lpstr>
      <vt:lpstr>Virtual Pop-Up Session NSF Recent Updates</vt:lpstr>
      <vt:lpstr>Phasing out FastLane</vt:lpstr>
      <vt:lpstr>Recent NSF Audit – Reminders</vt:lpstr>
      <vt:lpstr>2020 PAPPG Enforcement Begins</vt:lpstr>
      <vt:lpstr>Format Changes Biosketch/Current &amp; Pending</vt:lpstr>
      <vt:lpstr>PowerPoint Presentation</vt:lpstr>
      <vt:lpstr>New Required Formats</vt:lpstr>
      <vt:lpstr>How SciENcv works</vt:lpstr>
      <vt:lpstr>Basic Steps</vt:lpstr>
      <vt:lpstr>Resources </vt:lpstr>
      <vt:lpstr>Follow-Up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SciENcv &amp; ORCID</dc:title>
  <dc:creator>Poerio, Carolyn</dc:creator>
  <cp:lastModifiedBy>Nemetz, Tina L</cp:lastModifiedBy>
  <cp:revision>35</cp:revision>
  <dcterms:created xsi:type="dcterms:W3CDTF">2020-04-02T21:08:29Z</dcterms:created>
  <dcterms:modified xsi:type="dcterms:W3CDTF">2020-10-05T13:59:50Z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0x0101000DB09EC300AB8C42A93EC5676973ACFD</vt:lpwstr>
  </property>
</Properties>
</file>